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97" r:id="rId4"/>
    <p:sldId id="260" r:id="rId5"/>
    <p:sldId id="261" r:id="rId6"/>
    <p:sldId id="264" r:id="rId7"/>
    <p:sldId id="259" r:id="rId8"/>
    <p:sldId id="278" r:id="rId9"/>
    <p:sldId id="258" r:id="rId10"/>
    <p:sldId id="277" r:id="rId11"/>
    <p:sldId id="279" r:id="rId12"/>
    <p:sldId id="266" r:id="rId13"/>
    <p:sldId id="289" r:id="rId14"/>
    <p:sldId id="291" r:id="rId15"/>
    <p:sldId id="284" r:id="rId16"/>
    <p:sldId id="293" r:id="rId17"/>
    <p:sldId id="267" r:id="rId18"/>
    <p:sldId id="285" r:id="rId19"/>
    <p:sldId id="268" r:id="rId20"/>
    <p:sldId id="287" r:id="rId21"/>
    <p:sldId id="269" r:id="rId22"/>
    <p:sldId id="288" r:id="rId23"/>
    <p:sldId id="270" r:id="rId24"/>
    <p:sldId id="286" r:id="rId25"/>
    <p:sldId id="271" r:id="rId26"/>
    <p:sldId id="283" r:id="rId27"/>
    <p:sldId id="282" r:id="rId28"/>
    <p:sldId id="281" r:id="rId29"/>
    <p:sldId id="299" r:id="rId30"/>
    <p:sldId id="300" r:id="rId31"/>
    <p:sldId id="296" r:id="rId32"/>
    <p:sldId id="272" r:id="rId33"/>
    <p:sldId id="29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A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38" autoAdjust="0"/>
  </p:normalViewPr>
  <p:slideViewPr>
    <p:cSldViewPr>
      <p:cViewPr>
        <p:scale>
          <a:sx n="62" d="100"/>
          <a:sy n="62" d="100"/>
        </p:scale>
        <p:origin x="-1584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Родительское собрание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221088"/>
            <a:ext cx="8147248" cy="17526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Тема: </a:t>
            </a:r>
          </a:p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«Выбор модуля по ОРКСЭ»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15121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«Основы религиозных культур и светской этики»</a:t>
            </a:r>
            <a:endParaRPr lang="ru-RU" sz="44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ОРКСЭ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100432"/>
            <a:ext cx="4896544" cy="4757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ucos34t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3645024"/>
            <a:ext cx="2857500" cy="2857500"/>
          </a:xfrm>
          <a:prstGeom prst="rect">
            <a:avLst/>
          </a:prstGeom>
        </p:spPr>
      </p:pic>
      <p:pic>
        <p:nvPicPr>
          <p:cNvPr id="7" name="Рисунок 6" descr="a08b4f7396c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33715">
            <a:off x="6780927" y="885397"/>
            <a:ext cx="1533551" cy="1533551"/>
          </a:xfrm>
          <a:prstGeom prst="rect">
            <a:avLst/>
          </a:prstGeom>
        </p:spPr>
      </p:pic>
      <p:pic>
        <p:nvPicPr>
          <p:cNvPr id="8" name="Picture 2" descr="http://im2-tub-ru.yandex.net/i?id=74323061-44-72&amp;n=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BEAE8"/>
              </a:clrFrom>
              <a:clrTo>
                <a:srgbClr val="EBEAE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670598"/>
            <a:ext cx="2232248" cy="396044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7" y="2685114"/>
            <a:ext cx="3239825" cy="258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47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10668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Цель учебного курса ОРКСЭ: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8820472" cy="43251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формирование у младшего подростка мотиваций к осознанному нравственному поведению. </a:t>
            </a: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Задачи учебного курса ОРКСЭ</a:t>
            </a:r>
            <a:r>
              <a:rPr lang="ru-RU" sz="4400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знакомство обучающихся с основами православной, мусульманской, буддийской, иудейской культур, основами мировых религиозных культур и светской этики;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представлений младшего подростка о значении нравственных норм и ценностей;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Задачи учебного курса ОРКСЭ</a:t>
            </a:r>
            <a:r>
              <a:rPr lang="ru-RU" sz="4400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способностей младших школьников к общению на основе взаимного уважения.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784976" cy="93610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Нормативно-правовая основа: </a:t>
            </a:r>
            <a:endParaRPr lang="ru-RU" sz="48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424936" cy="4325112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Конституция Российской Федерации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«Об образовании в Российской Федерации»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 РФ «Об основных гарантиях прав ребенка в Российской Федерации»;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РФ «О свободе совести и религиозных объединениях»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Федеральный государственный стандарт. </a:t>
            </a: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07976" y="557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332656"/>
            <a:ext cx="67601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Georgia" pitchFamily="18" charset="0"/>
              </a:rPr>
              <a:t>Культурологический принцип</a:t>
            </a:r>
            <a:endParaRPr lang="ru-RU" sz="3600" dirty="0">
              <a:latin typeface="Georgia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9552" y="1196752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Курс является культурологическим и направлен на развитие у школьников 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000" dirty="0">
                <a:latin typeface="Georgia" pitchFamily="18" charset="0"/>
              </a:rPr>
              <a:t>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</a:rPr>
              <a:t>4 классов представлений о нравственных идеалах и ценностях.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57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59632" y="54868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Модули  ОРКСЭ:</a:t>
            </a:r>
            <a:endParaRPr lang="ru-RU" sz="48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772816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православной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исламской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буддийской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иудейской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мировых религиозных культур;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светской этики.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3688" y="188640"/>
            <a:ext cx="5912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Georgia" pitchFamily="18" charset="0"/>
              </a:rPr>
              <a:t>Структура курса ОРКСЭ</a:t>
            </a:r>
            <a:endParaRPr lang="ru-RU" sz="4000" dirty="0">
              <a:latin typeface="Georgia" pitchFamily="18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11560" y="1052736"/>
            <a:ext cx="8229600" cy="624840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Блок 1 (общий для всех модулей). Введение. Духовные ценности и нравственные идеалы в жизни человека и общества (1 час)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6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Блок 2. Основы религиозных культур и светской этики. Часть 1. (16 часов)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6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Блок 3. Основы религиозных культур и светской этики. Часть 2. (12 часов)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6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Блок 4 (общий для всех модулей). Духовные традиции многонационального народа России (5 часов)</a:t>
            </a:r>
          </a:p>
        </p:txBody>
      </p:sp>
    </p:spTree>
    <p:extLst>
      <p:ext uri="{BB962C8B-B14F-4D97-AF65-F5344CB8AC3E}">
        <p14:creationId xmlns:p14="http://schemas.microsoft.com/office/powerpoint/2010/main" val="11098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14"/>
          <p:cNvSpPr>
            <a:spLocks noGrp="1" noChangeArrowheads="1"/>
          </p:cNvSpPr>
          <p:nvPr>
            <p:ph type="title"/>
          </p:nvPr>
        </p:nvSpPr>
        <p:spPr>
          <a:xfrm>
            <a:off x="677577" y="692696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Georgia" pitchFamily="18" charset="0"/>
              </a:rPr>
              <a:t>Блок1. Духовные ценности и нравственные идеалы в жизни человека и общества (1 ч.)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06208"/>
            <a:ext cx="79295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Первый урок называется - </a:t>
            </a:r>
            <a:r>
              <a:rPr lang="ru-RU" sz="2400" b="1" dirty="0" smtClean="0">
                <a:latin typeface="Georgia" pitchFamily="18" charset="0"/>
              </a:rPr>
              <a:t>«Наш дом – Россия».</a:t>
            </a:r>
            <a:endParaRPr lang="en-US" sz="2400" b="1" dirty="0" smtClean="0">
              <a:latin typeface="Georgia" pitchFamily="18" charset="0"/>
            </a:endParaRPr>
          </a:p>
          <a:p>
            <a:r>
              <a:rPr lang="ru-RU" sz="2400" dirty="0" smtClean="0">
                <a:latin typeface="Georgia" pitchFamily="18" charset="0"/>
              </a:rPr>
              <a:t>Обучающиеся узнают о единстве многонационального российского народа,  о многообразии его культурных, духовных, религиозных традиций. </a:t>
            </a:r>
            <a:endParaRPr lang="ru-RU" sz="2000" dirty="0" smtClean="0"/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528" y="5143500"/>
            <a:ext cx="13716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православной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православную духовную традицию. Особенности восточного христианства. Культура и религия. Во что верят православные христиане. Добро и зло в православной традиции. Золотое правило нравственности. Любовь к ближнему. Отношение к труду. Долг и ответственность. Милосердие и сострадание. Православие в России. Православный храм и другие святыни. Символический язык православной культуры: христианское искусство (иконы, фрески, церковное пение, прикладное искусство), православный календарь. Праздники. Христианская семья и её ценности.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04_baptism-of-russi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20072" y="980728"/>
            <a:ext cx="3659188" cy="4525963"/>
          </a:xfrm>
        </p:spPr>
      </p:pic>
      <p:sp>
        <p:nvSpPr>
          <p:cNvPr id="8" name="Прямоугольник 7"/>
          <p:cNvSpPr/>
          <p:nvPr/>
        </p:nvSpPr>
        <p:spPr>
          <a:xfrm>
            <a:off x="285750" y="1857375"/>
            <a:ext cx="4572000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333399"/>
                </a:solidFill>
                <a:latin typeface="+mn-lt"/>
              </a:rPr>
              <a:t>Православие имеет </a:t>
            </a:r>
            <a:r>
              <a:rPr lang="ru-RU" sz="3200" b="1" dirty="0">
                <a:solidFill>
                  <a:srgbClr val="800000"/>
                </a:solidFill>
                <a:latin typeface="+mn-lt"/>
              </a:rPr>
              <a:t>«особую роль в истории России, в становлении её духовности и культуры»</a:t>
            </a:r>
            <a:r>
              <a:rPr lang="ru-RU" sz="3200" b="1" dirty="0">
                <a:solidFill>
                  <a:srgbClr val="333399"/>
                </a:solidFill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6708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900" b="1" smtClean="0">
                <a:solidFill>
                  <a:srgbClr val="800000"/>
                </a:solidFill>
              </a:rPr>
              <a:t/>
            </a:r>
            <a:br>
              <a:rPr lang="ru-RU" sz="2900" b="1" smtClean="0">
                <a:solidFill>
                  <a:srgbClr val="800000"/>
                </a:solidFill>
              </a:rPr>
            </a:br>
            <a:r>
              <a:rPr lang="ru-RU" sz="3600" smtClean="0">
                <a:solidFill>
                  <a:srgbClr val="800000"/>
                </a:solidFill>
              </a:rPr>
              <a:t>Урок 8. Пасха</a:t>
            </a:r>
            <a:br>
              <a:rPr lang="ru-RU" sz="3600" smtClean="0">
                <a:solidFill>
                  <a:srgbClr val="800000"/>
                </a:solidFill>
              </a:rPr>
            </a:br>
            <a:endParaRPr lang="ru-RU" sz="3600" smtClean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9350" y="1811338"/>
            <a:ext cx="7886700" cy="44259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700" i="1" smtClean="0">
                <a:solidFill>
                  <a:srgbClr val="000042"/>
                </a:solidFill>
              </a:rPr>
              <a:t>? Что такое Пасха;</a:t>
            </a:r>
            <a:endParaRPr lang="ru-RU" sz="2700" smtClean="0">
              <a:solidFill>
                <a:srgbClr val="000042"/>
              </a:solidFill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700" i="1" smtClean="0">
                <a:solidFill>
                  <a:srgbClr val="000042"/>
                </a:solidFill>
              </a:rPr>
              <a:t>? Как празднуют Пасху.</a:t>
            </a:r>
            <a:endParaRPr lang="ru-RU" sz="2700" smtClean="0">
              <a:solidFill>
                <a:srgbClr val="00004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700" smtClean="0">
                <a:solidFill>
                  <a:srgbClr val="000042"/>
                </a:solidFill>
              </a:rPr>
              <a:t>Евангелие: после распятия Христос вернулся к жизни – воскрес (с др.слав. «крес» - жить, сиять, сверкать». Воскресение – день возобновления жизни.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700" smtClean="0">
                <a:solidFill>
                  <a:srgbClr val="000042"/>
                </a:solidFill>
              </a:rPr>
              <a:t>Пасха Христова - а честь воскресения Христа.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700" smtClean="0">
                <a:solidFill>
                  <a:srgbClr val="000042"/>
                </a:solidFill>
              </a:rPr>
              <a:t>Праздник Пасхи: крестный ход, пасхальная служба в честь воскресения Христа.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700" smtClean="0">
                <a:solidFill>
                  <a:srgbClr val="000042"/>
                </a:solidFill>
              </a:rPr>
              <a:t>Пасхальные атрибуты – праздничный стол, куличи, яйца, твороженное блюдо, то есть пасха. </a:t>
            </a:r>
          </a:p>
        </p:txBody>
      </p:sp>
    </p:spTree>
    <p:extLst>
      <p:ext uri="{BB962C8B-B14F-4D97-AF65-F5344CB8AC3E}">
        <p14:creationId xmlns:p14="http://schemas.microsoft.com/office/powerpoint/2010/main" val="164163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Georgia" pitchFamily="18" charset="0"/>
              </a:rPr>
              <a:t>Основы православной культуры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l="19696" t="8054" r="18484" b="11211"/>
          <a:stretch>
            <a:fillRect/>
          </a:stretch>
        </p:blipFill>
        <p:spPr bwMode="auto">
          <a:xfrm>
            <a:off x="179512" y="476672"/>
            <a:ext cx="839815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10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971550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800000"/>
                </a:solidFill>
              </a:rPr>
              <a:t>Урок 19. Подвиг</a:t>
            </a:r>
            <a:endParaRPr lang="ru-RU" sz="2800" smtClean="0">
              <a:solidFill>
                <a:srgbClr val="800000"/>
              </a:solidFill>
            </a:endParaRPr>
          </a:p>
        </p:txBody>
      </p:sp>
      <p:sp>
        <p:nvSpPr>
          <p:cNvPr id="44034" name="Содержимое 2"/>
          <p:cNvSpPr>
            <a:spLocks noGrp="1"/>
          </p:cNvSpPr>
          <p:nvPr>
            <p:ph idx="1"/>
          </p:nvPr>
        </p:nvSpPr>
        <p:spPr>
          <a:xfrm>
            <a:off x="1619250" y="1412875"/>
            <a:ext cx="7210425" cy="5086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i="1" smtClean="0">
                <a:solidFill>
                  <a:srgbClr val="000042"/>
                </a:solidFill>
              </a:rPr>
              <a:t>? Что такое человеческий подвиг;</a:t>
            </a:r>
            <a:endParaRPr lang="ru-RU" sz="2400" smtClean="0">
              <a:solidFill>
                <a:srgbClr val="000042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i="1" smtClean="0">
                <a:solidFill>
                  <a:srgbClr val="000042"/>
                </a:solidFill>
              </a:rPr>
              <a:t>? О человеческой  жертвенности.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2400" smtClean="0">
              <a:solidFill>
                <a:srgbClr val="00004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42"/>
                </a:solidFill>
              </a:rPr>
              <a:t>Христианский подвиг – эта жертва ради себя, ради других людей и ради Бога.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>
                <a:solidFill>
                  <a:srgbClr val="000042"/>
                </a:solidFill>
              </a:rPr>
              <a:t>Подвиг ради себя</a:t>
            </a:r>
            <a:r>
              <a:rPr lang="ru-RU" sz="2400" smtClean="0">
                <a:solidFill>
                  <a:srgbClr val="000042"/>
                </a:solidFill>
              </a:rPr>
              <a:t> (жертвовать мелкими радостями во имя высокой цели);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>
                <a:solidFill>
                  <a:srgbClr val="000042"/>
                </a:solidFill>
              </a:rPr>
              <a:t>Подвиг ради другого человека (</a:t>
            </a:r>
            <a:r>
              <a:rPr lang="ru-RU" sz="2400" smtClean="0">
                <a:solidFill>
                  <a:srgbClr val="000042"/>
                </a:solidFill>
              </a:rPr>
              <a:t>и в малом, и в большом);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i="1" smtClean="0">
                <a:solidFill>
                  <a:srgbClr val="000042"/>
                </a:solidFill>
              </a:rPr>
              <a:t>Подвиг  во имя Бога</a:t>
            </a:r>
            <a:r>
              <a:rPr lang="ru-RU" sz="2400" smtClean="0">
                <a:solidFill>
                  <a:srgbClr val="000042"/>
                </a:solidFill>
              </a:rPr>
              <a:t>: человек жертвует  своими капризами  ради стремления жить по вере;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42"/>
                </a:solidFill>
              </a:rPr>
              <a:t>В основе подвигов – жертвенность (движение во имя высокой цели).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42"/>
                </a:solidFill>
              </a:rPr>
              <a:t>Подвиг – «двигаться», «движение», «подвижничество».</a:t>
            </a:r>
          </a:p>
        </p:txBody>
      </p:sp>
    </p:spTree>
    <p:extLst>
      <p:ext uri="{BB962C8B-B14F-4D97-AF65-F5344CB8AC3E}">
        <p14:creationId xmlns:p14="http://schemas.microsoft.com/office/powerpoint/2010/main" val="17315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исламской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исламскую духовную традицию. Культура и религия. Пророк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Мухаммад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образец человека и учитель нравственности в исламской традиции. Столпы ислама и исламской этики. Обязанности мусульман. Для чего построена и как устроена мечеть. Мусульманское летоисчисление и календарь. Ислам в России. Семья в исламе. Нравственные ценности ислама. Праздники исламских народов России: их происхождение и особенности проведения. Искусство ислама.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Georgia" pitchFamily="18" charset="0"/>
              </a:rPr>
              <a:t>Основы исламской культуры</a:t>
            </a:r>
            <a:endParaRPr lang="ru-RU" sz="4000" dirty="0">
              <a:latin typeface="Georgia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25974" t="9660" r="25194" b="4673"/>
          <a:stretch>
            <a:fillRect/>
          </a:stretch>
        </p:blipFill>
        <p:spPr bwMode="auto">
          <a:xfrm>
            <a:off x="611560" y="1052736"/>
            <a:ext cx="784887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021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буддийской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буддийскую духовную традицию. Культура и религия. Будда и его учение. Буддийские святые. Будды. Семья в буддийской культуре и её ценности. Буддизм в России. Человек в буддийской картине мира. Буддийские символы. Буддийские ритуалы. Буддийские святыни. Буддийские священные сооружения. Буддийский храм. Буддийский календарь. Праздники в буддийской культуре. Искусство в буддийской культуре.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Род. собрание ОРКСЭ 18-19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8296300" cy="547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4868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Буддизм в Тибете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иудейской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иудейскую духовную традицию. Культура и религия. Тора – главная книга иудаизма. Классические тексты иудаизма. Патриархи еврейского народа. Пророки и праведники в иудейской культуре. Храм в жизни иудеев. Назначение синагоги и её устройство. Суббота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Шабат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в иудейской традиции. Иудаизм в России. Традиции иудаизма в повседневной жизни евреев. Ответственное принятие заповедей. Еврейский дом. Знакомство с еврейским календарём: его устройство и особенности. Еврейские праздники: их история и традиции. Ценности семейной жизни в иудейской традиции.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вета\Desktop\Род. собрание ОРКСЭ 18-19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57716"/>
            <a:ext cx="7757592" cy="57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404664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Иерусалим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1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мировых религиозных культур»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9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Культура и религия. Древнейшие верования. Религии мира и их основатели. Священные книги религий мира. Хранители предания в религиях мира. Человек в религиозных традициях мира. Священные сооружения. Искусство в религиозной культуре. Религии России. Религия и мораль. Нравственные заповеди в религиях мира. Религиозные ритуалы. Обычаи и обряды. Религиозные ритуалы в искусстве. Календари религий мира. Праздники в религиях мира. Семья, семейные ценности. Долг, свобода, ответственность, учение и труд. Милосердие, забота о слабых, взаимопомощь, социальные проблемы общества и отношение к ним разных религий.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Georgia" pitchFamily="18" charset="0"/>
              </a:rPr>
              <a:t>Основы мировых религиозных культур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19696" t="9056" r="18484" b="4746"/>
          <a:stretch>
            <a:fillRect/>
          </a:stretch>
        </p:blipFill>
        <p:spPr bwMode="auto">
          <a:xfrm>
            <a:off x="107504" y="260648"/>
            <a:ext cx="8856984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378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светской этики»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9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Культура и мораль. Этика и её значение в жизни человека. Праздники как одна из форм исторической памяти. Образцы нравственности в культурах разных народов. Государство и мораль гражданина. Образцы нравственности в культуре Отечества. Трудовая мораль. Нравственные традиции предпринимательства. Что значит быть нравственным в наше время? Высшие нравственные ценности, идеалы, принципы морали. Методика создания морального кодекса в школе. Нормы морали. Этикет. Образование как нравственная норма. Методы нравственного самосовершенствования.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Основы светской этики?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l="19677" t="7745" r="42141" b="4194"/>
          <a:stretch>
            <a:fillRect/>
          </a:stretch>
        </p:blipFill>
        <p:spPr bwMode="auto">
          <a:xfrm>
            <a:off x="1691680" y="1124744"/>
            <a:ext cx="532859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79712" y="1412776"/>
            <a:ext cx="4968552" cy="51125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3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4769768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1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14"/>
          <p:cNvSpPr>
            <a:spLocks noGrp="1" noChangeArrowheads="1"/>
          </p:cNvSpPr>
          <p:nvPr>
            <p:ph type="title"/>
          </p:nvPr>
        </p:nvSpPr>
        <p:spPr>
          <a:xfrm>
            <a:off x="166324" y="980728"/>
            <a:ext cx="8929718" cy="922114"/>
          </a:xfrm>
        </p:spPr>
        <p:txBody>
          <a:bodyPr>
            <a:noAutofit/>
          </a:bodyPr>
          <a:lstStyle/>
          <a:p>
            <a:pPr marL="536575" algn="l"/>
            <a:r>
              <a:rPr lang="ru-RU" sz="3200" dirty="0" smtClean="0">
                <a:latin typeface="Georgia" pitchFamily="18" charset="0"/>
              </a:rPr>
              <a:t>       </a:t>
            </a:r>
            <a:r>
              <a:rPr lang="ru-RU" sz="3200" b="1" dirty="0" smtClean="0">
                <a:solidFill>
                  <a:schemeClr val="tx1"/>
                </a:solidFill>
                <a:latin typeface="Georgia" pitchFamily="18" charset="0"/>
              </a:rPr>
              <a:t>Блок 4. Духовные традиции многонационального народа России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492896"/>
            <a:ext cx="76071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презентация индивидуальных и коллективных творческих проектов: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«Как я понимаю православие?», «Как я понимаю буддизм?»,  «Нравственные нормы иудаизма»,  «С чего начинается Родина?», «Герои России»,  «Вклад моей семьи в благополучие и процветание Отечества (труд, ратный подвиг, творчество и т.п.)».</a:t>
            </a:r>
          </a:p>
        </p:txBody>
      </p:sp>
    </p:spTree>
    <p:extLst>
      <p:ext uri="{BB962C8B-B14F-4D97-AF65-F5344CB8AC3E}">
        <p14:creationId xmlns:p14="http://schemas.microsoft.com/office/powerpoint/2010/main" val="13838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>
            <a:spLocks/>
          </p:cNvSpPr>
          <p:nvPr/>
        </p:nvSpPr>
        <p:spPr>
          <a:xfrm>
            <a:off x="457200" y="273050"/>
            <a:ext cx="75438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>
                <a:cs typeface="Times New Roman" pitchFamily="18" charset="0"/>
              </a:rPr>
              <a:t>Защита проектов</a:t>
            </a:r>
            <a:endParaRPr lang="ru-RU" sz="6000" dirty="0">
              <a:cs typeface="Times New Roman" pitchFamily="18" charset="0"/>
            </a:endParaRPr>
          </a:p>
        </p:txBody>
      </p:sp>
      <p:sp>
        <p:nvSpPr>
          <p:cNvPr id="3" name="Текст 15"/>
          <p:cNvSpPr txBox="1">
            <a:spLocks/>
          </p:cNvSpPr>
          <p:nvPr/>
        </p:nvSpPr>
        <p:spPr>
          <a:xfrm>
            <a:off x="477498" y="1381067"/>
            <a:ext cx="3096344" cy="833882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20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Дружба</a:t>
            </a:r>
          </a:p>
        </p:txBody>
      </p:sp>
      <p:sp>
        <p:nvSpPr>
          <p:cNvPr id="4" name="Текст 17"/>
          <p:cNvSpPr txBox="1">
            <a:spLocks/>
          </p:cNvSpPr>
          <p:nvPr/>
        </p:nvSpPr>
        <p:spPr>
          <a:xfrm>
            <a:off x="5148064" y="1416050"/>
            <a:ext cx="3657600" cy="658368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20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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Добро и зло</a:t>
            </a:r>
          </a:p>
        </p:txBody>
      </p:sp>
      <p:pic>
        <p:nvPicPr>
          <p:cNvPr id="5" name="Picture 2" descr="C:\Users\User\Desktop\a68790f7b019d993157bc97f1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581" y="2074418"/>
            <a:ext cx="4143372" cy="3929090"/>
          </a:xfrm>
          <a:prstGeom prst="rect">
            <a:avLst/>
          </a:prstGeom>
          <a:noFill/>
        </p:spPr>
      </p:pic>
      <p:pic>
        <p:nvPicPr>
          <p:cNvPr id="6" name="Picture 5" descr="C:\Users\User\Desktop\ффффото-150x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022" y="2074418"/>
            <a:ext cx="3757642" cy="378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81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38944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1	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92696"/>
            <a:ext cx="8229600" cy="56886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400" dirty="0" smtClean="0">
                <a:latin typeface="Georgia" pitchFamily="18" charset="0"/>
              </a:rPr>
              <a:t>Настройтесь </a:t>
            </a:r>
            <a:r>
              <a:rPr lang="ru-RU" sz="4400" dirty="0">
                <a:latin typeface="Georgia" pitchFamily="18" charset="0"/>
              </a:rPr>
              <a:t>на воспитание; </a:t>
            </a:r>
            <a:endParaRPr lang="ru-RU" sz="4400" dirty="0" smtClean="0">
              <a:latin typeface="Georgia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latin typeface="Georgia" pitchFamily="18" charset="0"/>
              </a:rPr>
              <a:t>отнеситесь </a:t>
            </a:r>
            <a:r>
              <a:rPr lang="ru-RU" sz="4400" dirty="0">
                <a:latin typeface="Georgia" pitchFamily="18" charset="0"/>
              </a:rPr>
              <a:t>к </a:t>
            </a:r>
            <a:r>
              <a:rPr lang="ru-RU" sz="4400" dirty="0" smtClean="0">
                <a:latin typeface="Georgia" pitchFamily="18" charset="0"/>
              </a:rPr>
              <a:t>новому школьному курсу </a:t>
            </a:r>
            <a:r>
              <a:rPr lang="ru-RU" sz="4400" dirty="0">
                <a:latin typeface="Georgia" pitchFamily="18" charset="0"/>
              </a:rPr>
              <a:t>как к дополнительному средству нравственного развития вашего ребёнка; </a:t>
            </a:r>
            <a:endParaRPr lang="ru-RU" sz="4400" dirty="0" smtClean="0">
              <a:latin typeface="Georgia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latin typeface="Georgia" pitchFamily="18" charset="0"/>
              </a:rPr>
              <a:t>вы </a:t>
            </a:r>
            <a:r>
              <a:rPr lang="ru-RU" sz="4400" dirty="0">
                <a:latin typeface="Georgia" pitchFamily="18" charset="0"/>
              </a:rPr>
              <a:t>и есть главный для ребёнка воспитатель</a:t>
            </a:r>
            <a:r>
              <a:rPr lang="ru-RU" sz="4400" dirty="0" smtClean="0">
                <a:latin typeface="Georgia" pitchFamily="18" charset="0"/>
              </a:rPr>
              <a:t>.                         </a:t>
            </a:r>
          </a:p>
          <a:p>
            <a:pPr>
              <a:buNone/>
            </a:pPr>
            <a:r>
              <a:rPr lang="ru-RU" sz="6400" dirty="0" smtClean="0">
                <a:latin typeface="Georgia" pitchFamily="18" charset="0"/>
              </a:rPr>
              <a:t>                        Совет 2	</a:t>
            </a:r>
            <a:endParaRPr lang="ru-RU" sz="4400" dirty="0">
              <a:latin typeface="Georgia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latin typeface="Georgia" pitchFamily="18" charset="0"/>
              </a:rPr>
              <a:t>Разговаривайте с детьми о том, что они изучали на уроках. </a:t>
            </a:r>
          </a:p>
          <a:p>
            <a:pPr marL="0" indent="0">
              <a:buNone/>
            </a:pPr>
            <a:r>
              <a:rPr lang="ru-RU" sz="4400" dirty="0" smtClean="0">
                <a:latin typeface="Georgia" pitchFamily="18" charset="0"/>
              </a:rPr>
              <a:t>Хорошее средство воспитания ребёнка — диалог между родителями и детьми о духовности и нравственности.</a:t>
            </a:r>
          </a:p>
          <a:p>
            <a:pPr marL="0" indent="0">
              <a:buNone/>
            </a:pPr>
            <a:endParaRPr lang="ru-RU" sz="4400" dirty="0" smtClean="0">
              <a:latin typeface="Georgia" pitchFamily="18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 descr="sait25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0312" y="5164860"/>
            <a:ext cx="1763688" cy="169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64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Georgia" pitchFamily="18" charset="0"/>
              </a:rPr>
              <a:t>Совет 3</a:t>
            </a:r>
            <a:endParaRPr lang="ru-RU" sz="40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9361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>
                <a:latin typeface="Georgia" pitchFamily="18" charset="0"/>
              </a:rPr>
              <a:t>Воспитывайте у ребёнка благожелательное отношение к людям другого мировоззрения.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212976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Georgia" pitchFamily="18" charset="0"/>
              </a:rPr>
              <a:t>Создавайте в общении и взаимодействии с ребёнком воспитывающие ситуации, превращайте возникающие проблемы в нравственные уроки.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2348880"/>
            <a:ext cx="1960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Georgia" pitchFamily="18" charset="0"/>
              </a:rPr>
              <a:t>Совет 4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63549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иолетовый8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://im6-tub-ru.yandex.net/i?id=165070934-5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0680" y="4509120"/>
            <a:ext cx="352332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627784" y="260648"/>
            <a:ext cx="58833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Georgia" pitchFamily="18" charset="0"/>
              </a:rPr>
              <a:t>Какой модуль выбрать?</a:t>
            </a:r>
            <a:endParaRPr lang="ru-RU" sz="4000" dirty="0">
              <a:latin typeface="Georgia" pitchFamily="18" charset="0"/>
            </a:endParaRPr>
          </a:p>
        </p:txBody>
      </p:sp>
      <p:pic>
        <p:nvPicPr>
          <p:cNvPr id="1028" name="Picture 4" descr="http://im8-tub-ru.yandex.net/i?id=7561370-63-72&amp;n=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80528" y="0"/>
            <a:ext cx="2784309" cy="20882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2492896"/>
            <a:ext cx="75216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Georgia" pitchFamily="18" charset="0"/>
              </a:rPr>
              <a:t>Это только ВАШ выбор!!!</a:t>
            </a:r>
            <a:endParaRPr lang="ru-RU" sz="48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1030" name="Picture 6" descr="http://im4-tub-ru.yandex.net/i?id=586056491-31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53136"/>
            <a:ext cx="2952328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416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26876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54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348880"/>
            <a:ext cx="4038600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59632" y="54868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Модули  ОРКСЭ:</a:t>
            </a:r>
            <a:endParaRPr lang="ru-RU" sz="48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772816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православной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исламской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буддийской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иудейской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мировых религиозных культур;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светской этики. </a:t>
            </a:r>
          </a:p>
        </p:txBody>
      </p:sp>
    </p:spTree>
    <p:extLst>
      <p:ext uri="{BB962C8B-B14F-4D97-AF65-F5344CB8AC3E}">
        <p14:creationId xmlns:p14="http://schemas.microsoft.com/office/powerpoint/2010/main" val="8052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269</TotalTime>
  <Words>1332</Words>
  <Application>Microsoft Office PowerPoint</Application>
  <PresentationFormat>Экран (4:3)</PresentationFormat>
  <Paragraphs>116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Городская</vt:lpstr>
      <vt:lpstr>Родительское собрание </vt:lpstr>
      <vt:lpstr>Презентация PowerPoint</vt:lpstr>
      <vt:lpstr>Презентация PowerPoint</vt:lpstr>
      <vt:lpstr>Цель учебного курса ОРКСЭ:</vt:lpstr>
      <vt:lpstr>Задачи учебного курса ОРКСЭ:</vt:lpstr>
      <vt:lpstr>Задачи учебного курса ОРКСЭ:</vt:lpstr>
      <vt:lpstr>Нормативно-правовая основа: </vt:lpstr>
      <vt:lpstr>Презентация PowerPoint</vt:lpstr>
      <vt:lpstr>Презентация PowerPoint</vt:lpstr>
      <vt:lpstr>Презентация PowerPoint</vt:lpstr>
      <vt:lpstr>Блок1. Духовные ценности и нравственные идеалы в жизни человека и общества (1 ч.)</vt:lpstr>
      <vt:lpstr>«Основы православной культуры»</vt:lpstr>
      <vt:lpstr>Презентация PowerPoint</vt:lpstr>
      <vt:lpstr> Урок 8. Пасха </vt:lpstr>
      <vt:lpstr>Основы православной культуры</vt:lpstr>
      <vt:lpstr>Урок 19. Подвиг</vt:lpstr>
      <vt:lpstr>«Основы исламской культуры»</vt:lpstr>
      <vt:lpstr>Основы исламской культуры</vt:lpstr>
      <vt:lpstr>«Основы буддийской культуры»</vt:lpstr>
      <vt:lpstr>Презентация PowerPoint</vt:lpstr>
      <vt:lpstr>«Основы иудейской культуры»</vt:lpstr>
      <vt:lpstr>Презентация PowerPoint</vt:lpstr>
      <vt:lpstr>«Основы мировых религиозных культур»</vt:lpstr>
      <vt:lpstr>Основы мировых религиозных культур</vt:lpstr>
      <vt:lpstr>«Основы светской этики»</vt:lpstr>
      <vt:lpstr>Основы светской этики?</vt:lpstr>
      <vt:lpstr>       Блок 4. Духовные традиции многонационального народа России </vt:lpstr>
      <vt:lpstr>Презентация PowerPoint</vt:lpstr>
      <vt:lpstr>Совет 1  </vt:lpstr>
      <vt:lpstr>Совет 3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Home</dc:creator>
  <cp:lastModifiedBy>Света</cp:lastModifiedBy>
  <cp:revision>24</cp:revision>
  <dcterms:created xsi:type="dcterms:W3CDTF">2017-06-18T16:47:01Z</dcterms:created>
  <dcterms:modified xsi:type="dcterms:W3CDTF">2019-03-27T07:39:37Z</dcterms:modified>
</cp:coreProperties>
</file>